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7"/>
          </a:solidFill>
        </a:fill>
      </a:tcStyle>
    </a:wholeTbl>
    <a:band2H>
      <a:tcTxStyle/>
      <a:tcStyle>
        <a:tcBdr/>
        <a:fill>
          <a:solidFill>
            <a:srgbClr val="E6EB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DCC"/>
          </a:solidFill>
        </a:fill>
      </a:tcStyle>
    </a:wholeTbl>
    <a:band2H>
      <a:tcTxStyle/>
      <a:tcStyle>
        <a:tcBdr/>
        <a:fill>
          <a:solidFill>
            <a:srgbClr val="F8E8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5CA"/>
          </a:solidFill>
        </a:fill>
      </a:tcStyle>
    </a:wholeTbl>
    <a:band2H>
      <a:tcTxStyle/>
      <a:tcStyle>
        <a:tcBdr/>
        <a:fill>
          <a:solidFill>
            <a:srgbClr val="FDF2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DF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"/>
          <p:cNvSpPr/>
          <p:nvPr/>
        </p:nvSpPr>
        <p:spPr>
          <a:xfrm flipH="1">
            <a:off x="8246400" y="4245924"/>
            <a:ext cx="897600" cy="89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" name="Shape"/>
          <p:cNvSpPr/>
          <p:nvPr/>
        </p:nvSpPr>
        <p:spPr>
          <a:xfrm flipH="1">
            <a:off x="8246400" y="4245874"/>
            <a:ext cx="897600" cy="89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80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0525" y="2789129"/>
            <a:ext cx="8222100" cy="4329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475499" y="1258525"/>
            <a:ext cx="8222101" cy="1963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0">
                <a:solidFill>
                  <a:srgbClr val="42424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5499" y="3304625"/>
            <a:ext cx="8222101" cy="13008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1625203" y="167431"/>
            <a:ext cx="5893594" cy="937618"/>
          </a:xfrm>
          <a:prstGeom prst="rect">
            <a:avLst/>
          </a:prstGeom>
        </p:spPr>
        <p:txBody>
          <a:bodyPr lIns="26789" tIns="26789" rIns="26789" bIns="26789" anchor="ctr">
            <a:normAutofit/>
          </a:bodyPr>
          <a:lstStyle>
            <a:lvl1pPr algn="ctr" defTabSz="308074">
              <a:defRPr sz="3000">
                <a:solidFill>
                  <a:srgbClr val="8174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1625203" y="1433214"/>
            <a:ext cx="5893594" cy="3348634"/>
          </a:xfrm>
          <a:prstGeom prst="rect">
            <a:avLst/>
          </a:prstGeom>
        </p:spPr>
        <p:txBody>
          <a:bodyPr lIns="26789" tIns="26789" rIns="26789" bIns="26789" anchor="ctr">
            <a:normAutofit/>
          </a:bodyPr>
          <a:lstStyle>
            <a:lvl1pPr marL="209550" indent="-209550" defTabSz="308074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20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628650" indent="-209550" defTabSz="308074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20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047750" indent="-209550" defTabSz="308074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20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466850" indent="-209550" defTabSz="308074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20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885950" indent="-209550" defTabSz="308074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20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8362" y="4812109"/>
            <a:ext cx="180579" cy="180579"/>
          </a:xfrm>
          <a:prstGeom prst="rect">
            <a:avLst/>
          </a:prstGeom>
        </p:spPr>
        <p:txBody>
          <a:bodyPr lIns="26789" tIns="26789" rIns="26789" bIns="26789"/>
          <a:lstStyle>
            <a:lvl1pPr algn="ctr" defTabSz="308074">
              <a:defRPr sz="9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" name="Rectangle"/>
          <p:cNvSpPr/>
          <p:nvPr/>
        </p:nvSpPr>
        <p:spPr>
          <a:xfrm>
            <a:off x="0" y="1685999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2710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2" name="Rectangle"/>
          <p:cNvSpPr/>
          <p:nvPr/>
        </p:nvSpPr>
        <p:spPr>
          <a:xfrm>
            <a:off x="0" y="1685999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1900" y="1919074"/>
            <a:ext cx="3999901" cy="271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694249" y="1919075"/>
            <a:ext cx="3999901" cy="27101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400"/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 rot="10800000" flipH="1">
            <a:off x="0" y="656400"/>
            <a:ext cx="9144000" cy="44871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" name="Rectangle"/>
          <p:cNvSpPr/>
          <p:nvPr/>
        </p:nvSpPr>
        <p:spPr>
          <a:xfrm>
            <a:off x="0" y="656350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98249" y="16349"/>
            <a:ext cx="8826601" cy="6027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"/>
          <p:cNvSpPr/>
          <p:nvPr/>
        </p:nvSpPr>
        <p:spPr>
          <a:xfrm rot="10800000" flipH="1">
            <a:off x="3276600" y="24"/>
            <a:ext cx="5867400" cy="5143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4" name="Rectangle"/>
          <p:cNvSpPr/>
          <p:nvPr/>
        </p:nvSpPr>
        <p:spPr>
          <a:xfrm rot="16200000">
            <a:off x="759149" y="2517450"/>
            <a:ext cx="5143501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6076" y="357800"/>
            <a:ext cx="2808001" cy="953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6075" y="1465799"/>
            <a:ext cx="2808000" cy="3163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490250" y="488249"/>
            <a:ext cx="6227101" cy="4090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3" name="Rectangle"/>
          <p:cNvSpPr/>
          <p:nvPr/>
        </p:nvSpPr>
        <p:spPr>
          <a:xfrm rot="5400000">
            <a:off x="1946424" y="2517750"/>
            <a:ext cx="5142902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>
                <a:solidFill>
                  <a:srgbClr val="42424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79466"/>
            <a:ext cx="4045200" cy="12351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Rectangle"/>
          <p:cNvSpPr txBox="1"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 rot="10800000" flipH="1">
            <a:off x="0" y="0"/>
            <a:ext cx="9144000" cy="46959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5" name="Rectangle"/>
          <p:cNvSpPr/>
          <p:nvPr/>
        </p:nvSpPr>
        <p:spPr>
          <a:xfrm rot="10800000" flipH="1">
            <a:off x="0" y="4622724"/>
            <a:ext cx="9144000" cy="741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" y="4696824"/>
            <a:ext cx="8382000" cy="4467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5428" y="4724798"/>
            <a:ext cx="336813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just_how_small_is_an_at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2.2 Atomic Structure"/>
          <p:cNvSpPr txBox="1">
            <a:spLocks noGrp="1"/>
          </p:cNvSpPr>
          <p:nvPr>
            <p:ph type="ctrTitle"/>
          </p:nvPr>
        </p:nvSpPr>
        <p:spPr>
          <a:xfrm>
            <a:off x="460950" y="559620"/>
            <a:ext cx="8222100" cy="9336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5400" dirty="0" smtClean="0"/>
              <a:t>Atomic </a:t>
            </a:r>
            <a:r>
              <a:rPr sz="5400" dirty="0"/>
              <a:t>Structure</a:t>
            </a:r>
          </a:p>
        </p:txBody>
      </p:sp>
      <p:sp>
        <p:nvSpPr>
          <p:cNvPr id="132" name="Essential Question: What makes up an atom?…"/>
          <p:cNvSpPr txBox="1">
            <a:spLocks noGrp="1"/>
          </p:cNvSpPr>
          <p:nvPr>
            <p:ph type="subTitle" sz="quarter" idx="1"/>
          </p:nvPr>
        </p:nvSpPr>
        <p:spPr>
          <a:xfrm>
            <a:off x="460950" y="1347802"/>
            <a:ext cx="8683050" cy="161951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defRPr sz="1320"/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Essential Question: What makes up an atom?</a:t>
            </a:r>
          </a:p>
          <a:p>
            <a:pPr defTabSz="365760">
              <a:defRPr sz="1320"/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Objective: We will diagram the parts of an atom.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losure: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/>
          <a:lstStyle/>
          <a:p>
            <a:r>
              <a:t>Closure:</a:t>
            </a:r>
          </a:p>
        </p:txBody>
      </p:sp>
      <p:pic>
        <p:nvPicPr>
          <p:cNvPr id="168" name="Image result for element labeled on periodic table" descr="Image result for element labeled on periodic tab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2649" y="0"/>
            <a:ext cx="5789486" cy="5143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 are the parts of an atom?"/>
          <p:cNvSpPr txBox="1">
            <a:spLocks noGrp="1"/>
          </p:cNvSpPr>
          <p:nvPr>
            <p:ph type="title"/>
          </p:nvPr>
        </p:nvSpPr>
        <p:spPr>
          <a:xfrm>
            <a:off x="460950" y="479774"/>
            <a:ext cx="8222099" cy="767701"/>
          </a:xfrm>
          <a:prstGeom prst="rect">
            <a:avLst/>
          </a:prstGeom>
        </p:spPr>
        <p:txBody>
          <a:bodyPr/>
          <a:lstStyle>
            <a:lvl1pPr marL="457200" indent="-228600">
              <a:buClr>
                <a:srgbClr val="FFFFFF"/>
              </a:buClr>
              <a:buSzPct val="100000"/>
              <a:buAutoNum type="arabicPeriod"/>
            </a:lvl1pPr>
          </a:lstStyle>
          <a:p>
            <a:r>
              <a:t>What are the parts of an atom?</a:t>
            </a:r>
          </a:p>
        </p:txBody>
      </p:sp>
      <p:sp>
        <p:nvSpPr>
          <p:cNvPr id="135" name="Nucleus: Center of the atom that holds the protons and neutrons…"/>
          <p:cNvSpPr txBox="1">
            <a:spLocks noGrp="1"/>
          </p:cNvSpPr>
          <p:nvPr>
            <p:ph type="body" idx="1"/>
          </p:nvPr>
        </p:nvSpPr>
        <p:spPr>
          <a:xfrm>
            <a:off x="471900" y="1588950"/>
            <a:ext cx="8222099" cy="3040201"/>
          </a:xfrm>
          <a:prstGeom prst="rect">
            <a:avLst/>
          </a:prstGeom>
        </p:spPr>
        <p:txBody>
          <a:bodyPr/>
          <a:lstStyle/>
          <a:p>
            <a:pPr marL="457200" indent="-381000">
              <a:buClr>
                <a:srgbClr val="737373"/>
              </a:buClr>
              <a:buSzPct val="100000"/>
              <a:buAutoNum type="alphaUcPeriod"/>
              <a:defRPr sz="2400"/>
            </a:pPr>
            <a:r>
              <a:t>Nucleus: Center of the atom that holds the protons and neutrons</a:t>
            </a:r>
          </a:p>
          <a:p>
            <a:pPr marL="914400" lvl="1" indent="-381000">
              <a:buClr>
                <a:srgbClr val="737373"/>
              </a:buClr>
              <a:buSzPct val="100000"/>
              <a:buAutoNum type="alphaLcPeriod"/>
              <a:defRPr sz="2400"/>
            </a:pPr>
            <a:r>
              <a:t>Proton: Positively charged part</a:t>
            </a:r>
            <a:endParaRPr sz="1400"/>
          </a:p>
          <a:p>
            <a:pPr marL="914400" lvl="1" indent="-381000">
              <a:buClr>
                <a:srgbClr val="737373"/>
              </a:buClr>
              <a:buSzPct val="100000"/>
              <a:buAutoNum type="alphaLcPeriod"/>
              <a:defRPr sz="2400"/>
            </a:pPr>
            <a:r>
              <a:t>Neutron: Neutrally charged part</a:t>
            </a:r>
          </a:p>
        </p:txBody>
      </p:sp>
      <p:pic>
        <p:nvPicPr>
          <p:cNvPr id="136" name="Image result for proton positive electron neutron i don't give a crap" descr="Image result for proton positive electron neutron i don't give a cra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2523" y="2353398"/>
            <a:ext cx="3042826" cy="2111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are the parts of an atom?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/>
          <a:lstStyle>
            <a:lvl1pPr marL="457200" indent="-228600">
              <a:buClr>
                <a:srgbClr val="FFFFFF"/>
              </a:buClr>
              <a:buSzPct val="100000"/>
              <a:buAutoNum type="arabicPeriod"/>
            </a:lvl1pPr>
          </a:lstStyle>
          <a:p>
            <a:r>
              <a:t>What are the parts of an atom?</a:t>
            </a:r>
          </a:p>
        </p:txBody>
      </p:sp>
      <p:sp>
        <p:nvSpPr>
          <p:cNvPr id="139" name="B. Orbital or Cloud: the area surrounding the nucleus where electrons are held…"/>
          <p:cNvSpPr txBox="1">
            <a:spLocks noGrp="1"/>
          </p:cNvSpPr>
          <p:nvPr>
            <p:ph type="body" idx="1"/>
          </p:nvPr>
        </p:nvSpPr>
        <p:spPr>
          <a:xfrm>
            <a:off x="281275" y="1712099"/>
            <a:ext cx="8222099" cy="271020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B.	Orbital or Cloud: the area surrounding the nucleus where electrons are held</a:t>
            </a:r>
          </a:p>
          <a:p>
            <a:pPr marL="914400" lvl="1" indent="-381000">
              <a:spcBef>
                <a:spcPts val="0"/>
              </a:spcBef>
              <a:buClr>
                <a:srgbClr val="737373"/>
              </a:buClr>
              <a:buSzPct val="100000"/>
              <a:buAutoNum type="alphaLcPeriod"/>
              <a:defRPr sz="2400"/>
            </a:pPr>
            <a:r>
              <a:t>Electron: Negatively charged part </a:t>
            </a:r>
            <a:endParaRPr sz="1400"/>
          </a:p>
          <a:p>
            <a:pPr indent="457200">
              <a:spcBef>
                <a:spcPts val="0"/>
              </a:spcBef>
              <a:defRPr sz="2400"/>
            </a:pPr>
            <a:r>
              <a:t>that moves around the nucleus</a:t>
            </a:r>
          </a:p>
        </p:txBody>
      </p:sp>
      <p:pic>
        <p:nvPicPr>
          <p:cNvPr id="140" name="Image result for proton positive electron neutron i don't give a crap" descr="Image result for proton positive electron neutron i don't give a cra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0900" y="2347849"/>
            <a:ext cx="3122026" cy="280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How small is an atom?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/>
          <a:lstStyle/>
          <a:p>
            <a:r>
              <a:t>2.	How small is an atom?</a:t>
            </a:r>
          </a:p>
        </p:txBody>
      </p:sp>
      <p:sp>
        <p:nvSpPr>
          <p:cNvPr id="143" name="Watch video to answer question: Just how small is an atom? Video"/>
          <p:cNvSpPr txBox="1">
            <a:spLocks noGrp="1"/>
          </p:cNvSpPr>
          <p:nvPr>
            <p:ph type="body" idx="1"/>
          </p:nvPr>
        </p:nvSpPr>
        <p:spPr>
          <a:xfrm>
            <a:off x="231524" y="1919074"/>
            <a:ext cx="8761502" cy="271020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Watch video to answer question: </a:t>
            </a:r>
            <a:r>
              <a:rPr sz="18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Just how small is an atom? Video</a:t>
            </a:r>
          </a:p>
        </p:txBody>
      </p:sp>
      <p:sp>
        <p:nvSpPr>
          <p:cNvPr id="144" name="https://duckduckgo.com/?q=electron+cloud&amp;ia=videos&amp;iai=FMlZq9NG_lo"/>
          <p:cNvSpPr txBox="1"/>
          <p:nvPr/>
        </p:nvSpPr>
        <p:spPr>
          <a:xfrm>
            <a:off x="1638971" y="3270338"/>
            <a:ext cx="5866059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https://duckduckgo.com/?q=electron+cloud&amp;ia=videos&amp;iai=FMlZq9NG_lo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3. What are the differences between atoms?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/>
          <a:lstStyle>
            <a:lvl1pPr defTabSz="859536">
              <a:defRPr sz="3008"/>
            </a:lvl1pPr>
          </a:lstStyle>
          <a:p>
            <a:r>
              <a:t>3.	What are the differences between atoms?</a:t>
            </a:r>
          </a:p>
        </p:txBody>
      </p:sp>
      <p:sp>
        <p:nvSpPr>
          <p:cNvPr id="147" name="Every element has its own number of protons, neutrons, and electrons…"/>
          <p:cNvSpPr txBox="1">
            <a:spLocks noGrp="1"/>
          </p:cNvSpPr>
          <p:nvPr>
            <p:ph type="body" idx="1"/>
          </p:nvPr>
        </p:nvSpPr>
        <p:spPr>
          <a:xfrm>
            <a:off x="231524" y="1565424"/>
            <a:ext cx="8761502" cy="3063901"/>
          </a:xfrm>
          <a:prstGeom prst="rect">
            <a:avLst/>
          </a:prstGeom>
        </p:spPr>
        <p:txBody>
          <a:bodyPr/>
          <a:lstStyle/>
          <a:p>
            <a:pPr marL="228600">
              <a:defRPr sz="2400"/>
            </a:pPr>
            <a:r>
              <a:t>Every element has its own number of protons, neutrons, and electrons</a:t>
            </a:r>
          </a:p>
          <a:p>
            <a:pPr marL="228600">
              <a:defRPr sz="2400"/>
            </a:pPr>
            <a:r>
              <a:t>The periodic table helps us identify the amount of each part</a:t>
            </a:r>
          </a:p>
        </p:txBody>
      </p:sp>
      <p:pic>
        <p:nvPicPr>
          <p:cNvPr id="148" name="Image result for atoms" descr="Image result for atom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6363" y="3059906"/>
            <a:ext cx="5811274" cy="1985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3. What are the differences between atoms?"/>
          <p:cNvSpPr txBox="1">
            <a:spLocks noGrp="1"/>
          </p:cNvSpPr>
          <p:nvPr>
            <p:ph type="title" idx="4294967295"/>
          </p:nvPr>
        </p:nvSpPr>
        <p:spPr>
          <a:xfrm>
            <a:off x="471900" y="738725"/>
            <a:ext cx="8222099" cy="767701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3008"/>
            </a:lvl1pPr>
          </a:lstStyle>
          <a:p>
            <a:r>
              <a:t>3.	What are the differences between atoms?</a:t>
            </a:r>
          </a:p>
        </p:txBody>
      </p:sp>
      <p:pic>
        <p:nvPicPr>
          <p:cNvPr id="151" name="Image result for element labeled on periodic table" descr="Image result for element labeled on periodic tab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087" y="0"/>
            <a:ext cx="6899817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4. How do we find data on specific elements?"/>
          <p:cNvSpPr txBox="1">
            <a:spLocks noGrp="1"/>
          </p:cNvSpPr>
          <p:nvPr>
            <p:ph type="title"/>
          </p:nvPr>
        </p:nvSpPr>
        <p:spPr>
          <a:xfrm>
            <a:off x="231524" y="510125"/>
            <a:ext cx="8912402" cy="767701"/>
          </a:xfrm>
          <a:prstGeom prst="rect">
            <a:avLst/>
          </a:prstGeom>
        </p:spPr>
        <p:txBody>
          <a:bodyPr/>
          <a:lstStyle/>
          <a:p>
            <a:r>
              <a:t>4. How do we find data on specific elements?</a:t>
            </a:r>
          </a:p>
        </p:txBody>
      </p:sp>
      <p:sp>
        <p:nvSpPr>
          <p:cNvPr id="154" name="Proton amount: Same as atomic number (top)…"/>
          <p:cNvSpPr txBox="1">
            <a:spLocks noGrp="1"/>
          </p:cNvSpPr>
          <p:nvPr>
            <p:ph type="body" idx="1"/>
          </p:nvPr>
        </p:nvSpPr>
        <p:spPr>
          <a:xfrm>
            <a:off x="0" y="1606275"/>
            <a:ext cx="9144000" cy="3022801"/>
          </a:xfrm>
          <a:prstGeom prst="rect">
            <a:avLst/>
          </a:prstGeom>
        </p:spPr>
        <p:txBody>
          <a:bodyPr/>
          <a:lstStyle/>
          <a:p>
            <a:pPr marL="356615" indent="-297179" defTabSz="713231">
              <a:spcBef>
                <a:spcPts val="1200"/>
              </a:spcBef>
              <a:buClr>
                <a:srgbClr val="737373"/>
              </a:buClr>
              <a:buSzPct val="100000"/>
              <a:buAutoNum type="alphaLcPeriod"/>
              <a:defRPr sz="1871"/>
            </a:pPr>
            <a:r>
              <a:t>Proton amount: Same as atomic number (top)</a:t>
            </a:r>
          </a:p>
          <a:p>
            <a:pPr marL="356615" indent="-297179" defTabSz="713231">
              <a:spcBef>
                <a:spcPts val="1200"/>
              </a:spcBef>
              <a:buClr>
                <a:srgbClr val="737373"/>
              </a:buClr>
              <a:buSzPct val="100000"/>
              <a:buAutoNum type="alphaLcPeriod"/>
              <a:defRPr sz="1871"/>
            </a:pPr>
            <a:r>
              <a:t>Electron amount: Same as number of protons</a:t>
            </a:r>
          </a:p>
          <a:p>
            <a:pPr marL="356615" indent="-297179" defTabSz="713231">
              <a:spcBef>
                <a:spcPts val="1200"/>
              </a:spcBef>
              <a:buClr>
                <a:srgbClr val="737373"/>
              </a:buClr>
              <a:buSzPct val="100000"/>
              <a:buAutoNum type="alphaLcPeriod"/>
              <a:defRPr sz="1871"/>
            </a:pPr>
            <a:r>
              <a:t>Neutron amount: Mass number(</a:t>
            </a:r>
            <a:r>
              <a:rPr sz="1403"/>
              <a:t>round bottom #)</a:t>
            </a:r>
            <a:r>
              <a:rPr sz="2340"/>
              <a:t>-</a:t>
            </a:r>
            <a:r>
              <a:t>atomic # (</a:t>
            </a:r>
            <a:r>
              <a:rPr sz="1403"/>
              <a:t>top)</a:t>
            </a:r>
          </a:p>
          <a:p>
            <a:pPr lvl="8" defTabSz="713231">
              <a:spcBef>
                <a:spcPts val="1200"/>
              </a:spcBef>
              <a:defRPr sz="1871"/>
            </a:pPr>
            <a:r>
              <a:rPr sz="1403"/>
              <a:t>    </a:t>
            </a:r>
            <a:r>
              <a:t>Ex) Boron: 			Protons =</a:t>
            </a:r>
          </a:p>
          <a:p>
            <a:pPr defTabSz="713231">
              <a:spcBef>
                <a:spcPts val="1200"/>
              </a:spcBef>
              <a:defRPr sz="1871"/>
            </a:pPr>
            <a:r>
              <a:t>					Electrons =</a:t>
            </a:r>
          </a:p>
          <a:p>
            <a:pPr defTabSz="713231">
              <a:spcBef>
                <a:spcPts val="1200"/>
              </a:spcBef>
              <a:defRPr sz="1871"/>
            </a:pPr>
            <a:r>
              <a:t>						Neutrons =</a:t>
            </a:r>
          </a:p>
        </p:txBody>
      </p:sp>
      <p:pic>
        <p:nvPicPr>
          <p:cNvPr id="155" name="Image result for boron" descr="Image result for bor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7618" y="3088992"/>
            <a:ext cx="1899983" cy="1899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ummary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graphicFrame>
        <p:nvGraphicFramePr>
          <p:cNvPr id="158" name="Table"/>
          <p:cNvGraphicFramePr/>
          <p:nvPr/>
        </p:nvGraphicFramePr>
        <p:xfrm>
          <a:off x="155999" y="982600"/>
          <a:ext cx="8863501" cy="33307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7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267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4285F4"/>
                          </a:solidFill>
                          <a:sym typeface="Arial"/>
                        </a:rPr>
                        <a:t>Atom Part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4285F4"/>
                          </a:solidFill>
                          <a:sym typeface="Arial"/>
                        </a:rPr>
                        <a:t>Symbol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4285F4"/>
                          </a:solidFill>
                          <a:sym typeface="Arial"/>
                        </a:rPr>
                        <a:t>Charge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4285F4"/>
                          </a:solidFill>
                          <a:sym typeface="Arial"/>
                        </a:rPr>
                        <a:t>Location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4285F4"/>
                          </a:solidFill>
                          <a:sym typeface="Arial"/>
                        </a:rPr>
                        <a:t>Mass (atomic mass unit)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67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Proton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p+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+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nucleus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1.0073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67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Neutron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nucleus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1.0087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7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Electron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e-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-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cloud/ orbital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285F4"/>
                          </a:solidFill>
                          <a:sym typeface="Arial"/>
                        </a:rPr>
                        <a:t>0.00055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result for confetti gif" descr="Image result for confetti 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425"/>
            <a:ext cx="5229050" cy="5229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 result for confetti gif" descr="Image result for confetti 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950" y="0"/>
            <a:ext cx="5229050" cy="522905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4. How do we find data on specific elements?"/>
          <p:cNvSpPr txBox="1">
            <a:spLocks noGrp="1"/>
          </p:cNvSpPr>
          <p:nvPr>
            <p:ph type="title" idx="4294967295"/>
          </p:nvPr>
        </p:nvSpPr>
        <p:spPr>
          <a:xfrm>
            <a:off x="231524" y="510125"/>
            <a:ext cx="8912402" cy="7677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4. How do we find data on specific elements?</a:t>
            </a:r>
          </a:p>
        </p:txBody>
      </p:sp>
      <p:pic>
        <p:nvPicPr>
          <p:cNvPr id="163" name="image01.png" descr="image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099" y="58100"/>
            <a:ext cx="8098575" cy="48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Line"/>
          <p:cNvSpPr/>
          <p:nvPr/>
        </p:nvSpPr>
        <p:spPr>
          <a:xfrm>
            <a:off x="7656425" y="2438074"/>
            <a:ext cx="598800" cy="224701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Typo 99"/>
          <p:cNvSpPr txBox="1"/>
          <p:nvPr/>
        </p:nvSpPr>
        <p:spPr>
          <a:xfrm>
            <a:off x="8084174" y="2352525"/>
            <a:ext cx="9624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t>Typo 99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4285F4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</Words>
  <Application>Microsoft Office PowerPoint</Application>
  <PresentationFormat>On-screen Show (16:9)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Calibri</vt:lpstr>
      <vt:lpstr>Helvetica Neue</vt:lpstr>
      <vt:lpstr>Roboto</vt:lpstr>
      <vt:lpstr>material</vt:lpstr>
      <vt:lpstr>Atomic Structure</vt:lpstr>
      <vt:lpstr>What are the parts of an atom?</vt:lpstr>
      <vt:lpstr>What are the parts of an atom?</vt:lpstr>
      <vt:lpstr>2. How small is an atom?</vt:lpstr>
      <vt:lpstr>3. What are the differences between atoms?</vt:lpstr>
      <vt:lpstr>3. What are the differences between atoms?</vt:lpstr>
      <vt:lpstr>4. How do we find data on specific elements?</vt:lpstr>
      <vt:lpstr>Summary</vt:lpstr>
      <vt:lpstr>4. How do we find data on specific elements?</vt:lpstr>
      <vt:lpstr>Closure: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Atomic Structure</dc:title>
  <dc:creator>Keenan, Christopher</dc:creator>
  <cp:lastModifiedBy>Keenan, Christopher</cp:lastModifiedBy>
  <cp:revision>2</cp:revision>
  <dcterms:modified xsi:type="dcterms:W3CDTF">2020-01-21T20:17:15Z</dcterms:modified>
</cp:coreProperties>
</file>